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  <p:sldMasterId id="2147483840" r:id="rId2"/>
    <p:sldMasterId id="2147483852" r:id="rId3"/>
    <p:sldMasterId id="2147483816" r:id="rId4"/>
    <p:sldMasterId id="2147483792" r:id="rId5"/>
    <p:sldMasterId id="2147483804" r:id="rId6"/>
  </p:sldMasterIdLst>
  <p:notesMasterIdLst>
    <p:notesMasterId r:id="rId18"/>
  </p:notesMasterIdLst>
  <p:sldIdLst>
    <p:sldId id="257" r:id="rId7"/>
    <p:sldId id="265" r:id="rId8"/>
    <p:sldId id="296" r:id="rId9"/>
    <p:sldId id="274" r:id="rId10"/>
    <p:sldId id="288" r:id="rId11"/>
    <p:sldId id="271" r:id="rId12"/>
    <p:sldId id="275" r:id="rId13"/>
    <p:sldId id="295" r:id="rId14"/>
    <p:sldId id="302" r:id="rId15"/>
    <p:sldId id="299" r:id="rId16"/>
    <p:sldId id="301" r:id="rId17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5"/>
    <a:srgbClr val="F0B31C"/>
    <a:srgbClr val="968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13" autoAdjust="0"/>
    <p:restoredTop sz="90590" autoAdjust="0"/>
  </p:normalViewPr>
  <p:slideViewPr>
    <p:cSldViewPr snapToObjects="1">
      <p:cViewPr>
        <p:scale>
          <a:sx n="140" d="100"/>
          <a:sy n="140" d="100"/>
        </p:scale>
        <p:origin x="402" y="-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F2737E2-46FD-3742-BC67-55F5354BD562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BCD1FDB-CE02-974B-9AB1-974DAEB1C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2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dmissions.wvu.edu/admissions/university-requirement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dmissions.wvu.edu/admissions/university-requirement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e803f2dd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2375" cy="3544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3e803f2ddf_0_83:notes"/>
          <p:cNvSpPr txBox="1">
            <a:spLocks noGrp="1"/>
          </p:cNvSpPr>
          <p:nvPr>
            <p:ph type="body" idx="1"/>
          </p:nvPr>
        </p:nvSpPr>
        <p:spPr>
          <a:xfrm>
            <a:off x="716620" y="4489387"/>
            <a:ext cx="5732949" cy="4253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28" tIns="47401" rIns="94828" bIns="47401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Freshman Admissions Requirements: </a:t>
            </a:r>
            <a:r>
              <a:rPr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https://admissions.wvu.edu/admissions/university-requirements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3e803f2ddf_0_83:notes"/>
          <p:cNvSpPr txBox="1">
            <a:spLocks noGrp="1"/>
          </p:cNvSpPr>
          <p:nvPr>
            <p:ph type="sldNum" idx="12"/>
          </p:nvPr>
        </p:nvSpPr>
        <p:spPr>
          <a:xfrm>
            <a:off x="4059182" y="8977134"/>
            <a:ext cx="3105348" cy="47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28" tIns="47401" rIns="94828" bIns="47401" anchor="b" anchorCtr="0">
            <a:noAutofit/>
          </a:bodyPr>
          <a:lstStyle/>
          <a:p>
            <a:pPr algn="r"/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8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3815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e803f2dd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708025"/>
            <a:ext cx="6302375" cy="3544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3e803f2ddf_0_83:notes"/>
          <p:cNvSpPr txBox="1">
            <a:spLocks noGrp="1"/>
          </p:cNvSpPr>
          <p:nvPr>
            <p:ph type="body" idx="1"/>
          </p:nvPr>
        </p:nvSpPr>
        <p:spPr>
          <a:xfrm>
            <a:off x="716620" y="4489387"/>
            <a:ext cx="5732949" cy="4253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28" tIns="47401" rIns="94828" bIns="47401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Freshman Admissions Requirements: </a:t>
            </a:r>
            <a:r>
              <a:rPr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https://admissions.wvu.edu/admissions/university-requirements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3e803f2ddf_0_83:notes"/>
          <p:cNvSpPr txBox="1">
            <a:spLocks noGrp="1"/>
          </p:cNvSpPr>
          <p:nvPr>
            <p:ph type="sldNum" idx="12"/>
          </p:nvPr>
        </p:nvSpPr>
        <p:spPr>
          <a:xfrm>
            <a:off x="4059182" y="8977134"/>
            <a:ext cx="3105348" cy="47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28" tIns="47401" rIns="94828" bIns="47401" anchor="b" anchorCtr="0">
            <a:noAutofit/>
          </a:bodyPr>
          <a:lstStyle/>
          <a:p>
            <a:pPr algn="r"/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9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3642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80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D1FDB-CE02-974B-9AB1-974DAEB1C6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86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4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4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34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84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55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42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32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54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02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3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0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91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97EA2-E7AE-F84D-BFF6-8063478EE14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04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5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61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60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73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2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1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4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70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08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27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39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09EAD-C038-024B-B91F-CE14DFDAF5B0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65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25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73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47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56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8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67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780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0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930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4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701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9B85-2BE0-6E4A-B7DE-5D7B9AFCFAE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42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07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1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14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80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1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53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08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743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94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135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684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77CA9-9527-8A44-8BFB-95874792BD1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952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759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467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152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35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167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799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12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3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31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826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999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7E0E3-2968-B14E-8902-64BA2B69C96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3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95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2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55CA2-2353-1947-B0FF-946C82441B87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55CA2-2353-1947-B0FF-946C82441B87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567CD-06E2-D944-A0E4-AFB0566291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7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97EA2-E7AE-F84D-BFF6-8063478EE14B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A797E-2104-A542-91CF-49E94E4865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5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09EAD-C038-024B-B91F-CE14DFDAF5B0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B971A-5BB7-1D4F-9483-50C6F0DEAED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5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79B85-2BE0-6E4A-B7DE-5D7B9AFCFAE6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AE68C-C474-4840-B011-8DC6619626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1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77CA9-9527-8A44-8BFB-95874792BD1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7A0A6-9E92-AD4F-BCA5-F497F11A72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8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7E0E3-2968-B14E-8902-64BA2B69C96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CC1CA-D8E9-9645-A41E-286B448A34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4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vu.edu/events/new-student-orientation" TargetMode="External"/><Relationship Id="rId3" Type="http://schemas.openxmlformats.org/officeDocument/2006/relationships/image" Target="../media/image18.jpg"/><Relationship Id="rId7" Type="http://schemas.openxmlformats.org/officeDocument/2006/relationships/hyperlink" Target="https://www.wvu.edu/admissions/resources/famili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www.wvu.edu/admissions/resources/admitted-students" TargetMode="External"/><Relationship Id="rId11" Type="http://schemas.openxmlformats.org/officeDocument/2006/relationships/hyperlink" Target="mailto:returntocampus@mail.wvu.edu" TargetMode="External"/><Relationship Id="rId5" Type="http://schemas.openxmlformats.org/officeDocument/2006/relationships/hyperlink" Target="https://www.wvu.edu/admissions/resources/future-students" TargetMode="External"/><Relationship Id="rId10" Type="http://schemas.openxmlformats.org/officeDocument/2006/relationships/hyperlink" Target="https://www.wvu.edu/return-to-campus" TargetMode="External"/><Relationship Id="rId4" Type="http://schemas.openxmlformats.org/officeDocument/2006/relationships/hyperlink" Target="https://coronavirus.wvu.edu/" TargetMode="External"/><Relationship Id="rId9" Type="http://schemas.openxmlformats.org/officeDocument/2006/relationships/hyperlink" Target="https://www.wvu.edu/return-to-campus/conversation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60;p25" descr="http://blogs.acu.edu.au/international/files/2011/12/FAT_wvuCampus.png">
            <a:extLst>
              <a:ext uri="{FF2B5EF4-FFF2-40B4-BE49-F238E27FC236}">
                <a16:creationId xmlns:a16="http://schemas.microsoft.com/office/drawing/2014/main" id="{8C571EB1-F1CE-46C1-8F75-394DEB75EE26}"/>
              </a:ext>
            </a:extLst>
          </p:cNvPr>
          <p:cNvPicPr preferRelativeResize="0"/>
          <p:nvPr/>
        </p:nvPicPr>
        <p:blipFill rotWithShape="1">
          <a:blip r:embed="rId2">
            <a:extLst/>
          </a:blip>
          <a:srcRect t="8658" r="3" b="11680"/>
          <a:stretch/>
        </p:blipFill>
        <p:spPr>
          <a:xfrm>
            <a:off x="-381000" y="438150"/>
            <a:ext cx="9143980" cy="51434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49D819E3-9B45-4513-9954-272FB6DE7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t="15730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E0F623-F5C1-4E10-8DB8-AC5133A39677}"/>
              </a:ext>
            </a:extLst>
          </p:cNvPr>
          <p:cNvSpPr txBox="1"/>
          <p:nvPr/>
        </p:nvSpPr>
        <p:spPr>
          <a:xfrm>
            <a:off x="-22952" y="986699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Thank you for Joining us!</a:t>
            </a:r>
          </a:p>
          <a:p>
            <a:pPr algn="ctr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Kim McCarty</a:t>
            </a:r>
          </a:p>
          <a:p>
            <a:pPr algn="ctr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kim.mccarty@mail.wvu.edu</a:t>
            </a:r>
          </a:p>
        </p:txBody>
      </p:sp>
    </p:spTree>
    <p:extLst>
      <p:ext uri="{BB962C8B-B14F-4D97-AF65-F5344CB8AC3E}">
        <p14:creationId xmlns:p14="http://schemas.microsoft.com/office/powerpoint/2010/main" val="1676281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03BC9EE-DE60-417D-AEB7-29F564F83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-816420"/>
            <a:ext cx="9448799" cy="6776340"/>
          </a:xfrm>
          <a:prstGeom prst="rect">
            <a:avLst/>
          </a:prstGeom>
        </p:spPr>
      </p:pic>
      <p:sp>
        <p:nvSpPr>
          <p:cNvPr id="4" name="Google Shape;510;p57">
            <a:extLst>
              <a:ext uri="{FF2B5EF4-FFF2-40B4-BE49-F238E27FC236}">
                <a16:creationId xmlns:a16="http://schemas.microsoft.com/office/drawing/2014/main" id="{E195B790-B78D-4A5B-8D6E-72DA89151825}"/>
              </a:ext>
            </a:extLst>
          </p:cNvPr>
          <p:cNvSpPr txBox="1"/>
          <p:nvPr/>
        </p:nvSpPr>
        <p:spPr>
          <a:xfrm>
            <a:off x="652748" y="99651"/>
            <a:ext cx="7438419" cy="704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Bookman Old Style"/>
              <a:buNone/>
            </a:pPr>
            <a:r>
              <a:rPr lang="en-US" sz="4000" b="1" dirty="0">
                <a:solidFill>
                  <a:srgbClr val="00285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Important Weblinks</a:t>
            </a:r>
            <a:endParaRPr dirty="0">
              <a:solidFill>
                <a:srgbClr val="00285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Google Shape;511;p57">
            <a:extLst>
              <a:ext uri="{FF2B5EF4-FFF2-40B4-BE49-F238E27FC236}">
                <a16:creationId xmlns:a16="http://schemas.microsoft.com/office/drawing/2014/main" id="{A5103576-A405-4EE9-A2FA-724293A48092}"/>
              </a:ext>
            </a:extLst>
          </p:cNvPr>
          <p:cNvSpPr txBox="1"/>
          <p:nvPr/>
        </p:nvSpPr>
        <p:spPr>
          <a:xfrm>
            <a:off x="533400" y="1511298"/>
            <a:ext cx="5638800" cy="3669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F3F3F3"/>
              </a:buClr>
              <a:buSzPts val="1800"/>
            </a:pPr>
            <a:r>
              <a:rPr lang="en-US" b="1" dirty="0">
                <a:solidFill>
                  <a:srgbClr val="002855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  <a:hlinkClick r:id="rId4"/>
              </a:rPr>
              <a:t>COVID-19 Updates</a:t>
            </a:r>
            <a:endParaRPr lang="en-US" b="1" dirty="0">
              <a:solidFill>
                <a:srgbClr val="002855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F3F3F3"/>
              </a:buClr>
              <a:buSzPts val="1800"/>
            </a:pPr>
            <a:r>
              <a:rPr lang="en-US" b="1" dirty="0">
                <a:solidFill>
                  <a:srgbClr val="002855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  <a:hlinkClick r:id="rId5"/>
              </a:rPr>
              <a:t>Future Student Resources</a:t>
            </a:r>
            <a:endParaRPr lang="en-US" b="1" dirty="0">
              <a:solidFill>
                <a:srgbClr val="002855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F3F3F3"/>
              </a:buClr>
              <a:buSzPts val="1800"/>
            </a:pPr>
            <a:r>
              <a:rPr lang="en-US" b="1" dirty="0">
                <a:solidFill>
                  <a:srgbClr val="002855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  <a:hlinkClick r:id="rId6"/>
              </a:rPr>
              <a:t>Admitted Student Resources</a:t>
            </a:r>
            <a:endParaRPr lang="en-US" b="1" dirty="0">
              <a:solidFill>
                <a:srgbClr val="002855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F3F3F3"/>
              </a:buClr>
              <a:buSzPts val="1800"/>
            </a:pPr>
            <a:r>
              <a:rPr lang="en-US" b="1" dirty="0">
                <a:solidFill>
                  <a:srgbClr val="002855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  <a:hlinkClick r:id="rId7"/>
              </a:rPr>
              <a:t>Family Resources for Admitted Students</a:t>
            </a:r>
            <a:endParaRPr lang="en-US" b="1" dirty="0">
              <a:solidFill>
                <a:srgbClr val="002855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F3F3F3"/>
              </a:buClr>
              <a:buSzPts val="1800"/>
            </a:pPr>
            <a:r>
              <a:rPr lang="en-US" b="1" dirty="0">
                <a:solidFill>
                  <a:srgbClr val="002855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  <a:hlinkClick r:id="rId6"/>
              </a:rPr>
              <a:t>Graduate Admissions</a:t>
            </a:r>
            <a:endParaRPr lang="en-US" b="1" dirty="0">
              <a:solidFill>
                <a:srgbClr val="002855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F3F3F3"/>
              </a:buClr>
              <a:buSzPts val="1800"/>
            </a:pPr>
            <a:r>
              <a:rPr lang="en-US" b="1" dirty="0">
                <a:solidFill>
                  <a:srgbClr val="002855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  <a:hlinkClick r:id="rId8"/>
              </a:rPr>
              <a:t>Virtual New Student Orientation</a:t>
            </a:r>
            <a:endParaRPr lang="en-US" b="1" dirty="0">
              <a:solidFill>
                <a:srgbClr val="002855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lvl="0">
              <a:lnSpc>
                <a:spcPct val="90000"/>
              </a:lnSpc>
              <a:spcBef>
                <a:spcPts val="360"/>
              </a:spcBef>
              <a:buClr>
                <a:srgbClr val="F3F3F3"/>
              </a:buClr>
              <a:buSzPts val="1800"/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Return to Campus Conversations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360"/>
              </a:spcBef>
              <a:buClr>
                <a:srgbClr val="F3F3F3"/>
              </a:buClr>
              <a:buSzPts val="1800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Return to Campus website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360"/>
              </a:spcBef>
              <a:buClr>
                <a:srgbClr val="F3F3F3"/>
              </a:buClr>
              <a:buSzPts val="1800"/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returntocampus@mail.wvu.edu</a:t>
            </a:r>
            <a:endParaRPr lang="en-US" b="1" dirty="0">
              <a:solidFill>
                <a:srgbClr val="002855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R="0" lvl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F3F3F3"/>
              </a:buClr>
              <a:buSzPts val="1800"/>
            </a:pPr>
            <a:endParaRPr sz="2000" b="1" dirty="0">
              <a:solidFill>
                <a:srgbClr val="002855"/>
              </a:solidFill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 marL="482600" marR="0" lvl="0" indent="-3429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endParaRPr sz="2200" dirty="0">
              <a:solidFill>
                <a:srgbClr val="002855"/>
              </a:solidFill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 marL="482600" marR="0" lvl="0" indent="-3429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endParaRPr sz="2200" dirty="0">
              <a:solidFill>
                <a:srgbClr val="002855"/>
              </a:solidFill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 marL="482600" marR="0" lvl="0" indent="-3429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Char char="•"/>
            </a:pPr>
            <a:endParaRPr sz="2200" dirty="0">
              <a:solidFill>
                <a:srgbClr val="002855"/>
              </a:solidFill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sz="2400" dirty="0">
              <a:solidFill>
                <a:srgbClr val="002855"/>
              </a:solidFill>
              <a:latin typeface="Times New Roman" panose="02020603050405020304" pitchFamily="18" charset="0"/>
              <a:ea typeface="Garamond"/>
              <a:cs typeface="Times New Roman" panose="02020603050405020304" pitchFamily="18" charset="0"/>
              <a:sym typeface="Garamond"/>
            </a:endParaRPr>
          </a:p>
          <a:p>
            <a:pPr marL="660400" marR="0" lvl="0" indent="-4572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endParaRPr sz="3200" dirty="0">
              <a:solidFill>
                <a:srgbClr val="002855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315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4A45BB6-53A6-4E14-80C1-0EB2C5143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4" y="748709"/>
            <a:ext cx="3683676" cy="3683676"/>
          </a:xfrm>
          <a:prstGeom prst="rect">
            <a:avLst/>
          </a:prstGeom>
        </p:spPr>
      </p:pic>
      <p:sp>
        <p:nvSpPr>
          <p:cNvPr id="9" name="Google Shape;170;p26">
            <a:extLst>
              <a:ext uri="{FF2B5EF4-FFF2-40B4-BE49-F238E27FC236}">
                <a16:creationId xmlns:a16="http://schemas.microsoft.com/office/drawing/2014/main" id="{B1D4C6D0-BF2A-4EF4-BCB4-60DCEE187127}"/>
              </a:ext>
            </a:extLst>
          </p:cNvPr>
          <p:cNvSpPr txBox="1"/>
          <p:nvPr/>
        </p:nvSpPr>
        <p:spPr>
          <a:xfrm>
            <a:off x="2817628" y="1276350"/>
            <a:ext cx="6680773" cy="206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Alumni Summer Meeting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b="1" dirty="0">
              <a:solidFill>
                <a:srgbClr val="F3F3F3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Kim McCarty</a:t>
            </a:r>
            <a:endParaRPr lang="en-US" sz="2800" b="1" i="0" u="none" strike="noStrike" cap="none" dirty="0">
              <a:solidFill>
                <a:srgbClr val="F3F3F3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dirty="0">
              <a:solidFill>
                <a:srgbClr val="F3F3F3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Office of Undergraduate Admissions </a:t>
            </a:r>
            <a:endParaRPr sz="2400" b="1" dirty="0">
              <a:solidFill>
                <a:srgbClr val="F3F3F3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9;p40">
            <a:extLst>
              <a:ext uri="{FF2B5EF4-FFF2-40B4-BE49-F238E27FC236}">
                <a16:creationId xmlns:a16="http://schemas.microsoft.com/office/drawing/2014/main" id="{D111DB4D-DC93-4625-9114-10E55171B9BB}"/>
              </a:ext>
            </a:extLst>
          </p:cNvPr>
          <p:cNvSpPr txBox="1"/>
          <p:nvPr/>
        </p:nvSpPr>
        <p:spPr>
          <a:xfrm>
            <a:off x="295160" y="953220"/>
            <a:ext cx="4495800" cy="385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Arial"/>
              <a:buNone/>
            </a:pP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Decide WVU Virtual Event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Arial"/>
              <a:buNone/>
            </a:pPr>
            <a:endParaRPr sz="2200" dirty="0">
              <a:solidFill>
                <a:srgbClr val="FFC000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  <a:sym typeface="Helvetica Neue"/>
            </a:endParaRPr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First large-scale virtual event</a:t>
            </a:r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Over 800 students and parents in    	attendance</a:t>
            </a:r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Feedback was very positive</a:t>
            </a:r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Live sessions included </a:t>
            </a:r>
          </a:p>
          <a:p>
            <a:pPr lvl="2"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Paying for college </a:t>
            </a:r>
          </a:p>
          <a:p>
            <a:pPr lvl="2"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Residing on campus</a:t>
            </a:r>
          </a:p>
          <a:p>
            <a:pPr lvl="2"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Ask the Experts Panel</a:t>
            </a:r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Pre-recorded sessions </a:t>
            </a:r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Phone appointments Friday, Saturday &amp; 	Monday</a:t>
            </a:r>
          </a:p>
          <a:p>
            <a:pPr marL="457200" marR="0" lvl="1" indent="0" algn="l" rtl="0"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Arial"/>
              <a:buNone/>
            </a:pPr>
            <a:endParaRPr sz="1550" b="0" i="0" u="none" strike="noStrike" cap="none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Arial"/>
              <a:buNone/>
            </a:pPr>
            <a:endParaRPr sz="155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marR="0" lvl="0" indent="-244475" algn="l" rtl="0">
              <a:spcBef>
                <a:spcPts val="31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Noto Sans Symbols"/>
              <a:buNone/>
            </a:pPr>
            <a:endParaRPr sz="15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6F53A5-9503-4095-B7C0-CDE68B5851C3}"/>
              </a:ext>
            </a:extLst>
          </p:cNvPr>
          <p:cNvSpPr txBox="1"/>
          <p:nvPr/>
        </p:nvSpPr>
        <p:spPr>
          <a:xfrm>
            <a:off x="4267200" y="981942"/>
            <a:ext cx="4343400" cy="3916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</a:pPr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Junior Preview Day</a:t>
            </a:r>
          </a:p>
          <a:p>
            <a:pPr lvl="0" algn="ctr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</a:pPr>
            <a:endParaRPr lang="en-US" sz="2000" dirty="0">
              <a:solidFill>
                <a:srgbClr val="FFC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800100" lvl="1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Over 600 students attended</a:t>
            </a:r>
          </a:p>
          <a:p>
            <a:pPr marL="800100" lvl="1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316 questions asked</a:t>
            </a:r>
          </a:p>
          <a:p>
            <a:pPr marL="800100" lvl="1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Each session contained two parts:</a:t>
            </a:r>
          </a:p>
          <a:p>
            <a:pPr marL="1257300" lvl="2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Admissions Presentation</a:t>
            </a:r>
          </a:p>
          <a:p>
            <a:pPr marL="1257300" lvl="2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Tour Guide Live</a:t>
            </a:r>
          </a:p>
          <a:p>
            <a:pPr marL="800100" lvl="1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Survey feedback included: </a:t>
            </a:r>
          </a:p>
          <a:p>
            <a:pPr marL="1257300" lvl="2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Warmth</a:t>
            </a:r>
          </a:p>
          <a:p>
            <a:pPr marL="1257300" lvl="2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Positivity</a:t>
            </a:r>
          </a:p>
          <a:p>
            <a:pPr marL="1257300" lvl="2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Contagious school spirit</a:t>
            </a:r>
          </a:p>
          <a:p>
            <a:pPr marL="1257300" lvl="2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l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89% extremely interested</a:t>
            </a:r>
          </a:p>
          <a:p>
            <a:pPr marL="1257300" lvl="2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lt1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1257300" lvl="2" indent="-342900">
              <a:lnSpc>
                <a:spcPct val="80000"/>
              </a:lnSpc>
              <a:spcBef>
                <a:spcPts val="364"/>
              </a:spcBef>
              <a:buClr>
                <a:schemeClr val="lt1"/>
              </a:buClr>
              <a:buSzPts val="1820"/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endParaRPr lang="en-US" dirty="0"/>
          </a:p>
        </p:txBody>
      </p:sp>
      <p:sp>
        <p:nvSpPr>
          <p:cNvPr id="6" name="Google Shape;348;p40">
            <a:extLst>
              <a:ext uri="{FF2B5EF4-FFF2-40B4-BE49-F238E27FC236}">
                <a16:creationId xmlns:a16="http://schemas.microsoft.com/office/drawing/2014/main" id="{BBB532D7-A263-4F34-A968-4F12EA1FFBB2}"/>
              </a:ext>
            </a:extLst>
          </p:cNvPr>
          <p:cNvSpPr txBox="1"/>
          <p:nvPr/>
        </p:nvSpPr>
        <p:spPr>
          <a:xfrm>
            <a:off x="-1524918" y="-14887"/>
            <a:ext cx="12192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000"/>
              <a:buFont typeface="Bookman Old Style"/>
              <a:buNone/>
            </a:pP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Spring Recruitment Events</a:t>
            </a:r>
            <a:endParaRPr dirty="0">
              <a:solidFill>
                <a:srgbClr val="FFC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37613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07149" y="411"/>
            <a:ext cx="3262314" cy="2357166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0319" y="1066017"/>
            <a:ext cx="3403681" cy="4077483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Study Abroad | College of Physical Activity and Sport Sciences ...">
            <a:extLst>
              <a:ext uri="{FF2B5EF4-FFF2-40B4-BE49-F238E27FC236}">
                <a16:creationId xmlns:a16="http://schemas.microsoft.com/office/drawing/2014/main" id="{18C6DF24-4534-4560-BDD9-10B1CD84D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0" b="-4"/>
          <a:stretch/>
        </p:blipFill>
        <p:spPr bwMode="auto">
          <a:xfrm>
            <a:off x="2729546" y="10"/>
            <a:ext cx="3017520" cy="2235170"/>
          </a:xfrm>
          <a:custGeom>
            <a:avLst/>
            <a:gdLst/>
            <a:ahLst/>
            <a:cxnLst/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24BCF87-9858-4C84-B0DE-52B488587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8" y="1408986"/>
            <a:ext cx="3431279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2200" b="1" dirty="0">
                <a:solidFill>
                  <a:srgbClr val="F0B31C"/>
                </a:solidFill>
                <a:latin typeface="Arial" charset="0"/>
                <a:ea typeface="Arial" charset="0"/>
                <a:cs typeface="Arial" charset="0"/>
              </a:rPr>
              <a:t>Admitted Students Livestream Series – Offered Late Spring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9443AF5-86AB-4857-9AF3-5F8AE093F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615" y="2266236"/>
            <a:ext cx="5224395" cy="1854398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Current Student Edition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Housing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Honors College, Undergraduate Research, Aspire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Student Support, Success &amp; Wellness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Student Organizations &amp; Campus Involvement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endParaRPr lang="en-US" sz="17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90210E3-6795-475A-975E-7249EC26E83D}"/>
              </a:ext>
            </a:extLst>
          </p:cNvPr>
          <p:cNvSpPr txBox="1">
            <a:spLocks/>
          </p:cNvSpPr>
          <p:nvPr/>
        </p:nvSpPr>
        <p:spPr>
          <a:xfrm>
            <a:off x="7105397" y="1377930"/>
            <a:ext cx="129218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Format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48F8B5C-D698-4745-B8EA-BA979A7AA0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0411" y="2211177"/>
            <a:ext cx="3248159" cy="2673668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Facilitator and multiple moderators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Experts from corresponding departments on campus presenting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 sz="1700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Regional recruiters assisted with questions about next steps, financial aid, etc. </a:t>
            </a:r>
          </a:p>
        </p:txBody>
      </p:sp>
    </p:spTree>
    <p:extLst>
      <p:ext uri="{BB962C8B-B14F-4D97-AF65-F5344CB8AC3E}">
        <p14:creationId xmlns:p14="http://schemas.microsoft.com/office/powerpoint/2010/main" val="837416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3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29FA5C-6936-4AD3-8D09-C68F9BEB9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858" r="5858"/>
          <a:stretch/>
        </p:blipFill>
        <p:spPr>
          <a:xfrm>
            <a:off x="1903123" y="78102"/>
            <a:ext cx="4148557" cy="2394982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Google Shape;555;p62">
            <a:extLst>
              <a:ext uri="{FF2B5EF4-FFF2-40B4-BE49-F238E27FC236}">
                <a16:creationId xmlns:a16="http://schemas.microsoft.com/office/drawing/2014/main" id="{4CC26B45-8C00-486B-9288-3F0643DB1D3F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 rotWithShape="1">
          <a:blip r:embed="rId3">
            <a:extLst/>
          </a:blip>
          <a:srcRect l="5959" r="1" b="1"/>
          <a:stretch/>
        </p:blipFill>
        <p:spPr>
          <a:xfrm>
            <a:off x="5536267" y="2571750"/>
            <a:ext cx="3607733" cy="2506427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444221-A300-4BFC-BD24-98D835C9F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071" y="2592321"/>
            <a:ext cx="3694109" cy="2461677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6" name="Freeform: Shape 15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9361" cy="51435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Freeform: Shape 17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2502" cy="51435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553;p62">
            <a:extLst>
              <a:ext uri="{FF2B5EF4-FFF2-40B4-BE49-F238E27FC236}">
                <a16:creationId xmlns:a16="http://schemas.microsoft.com/office/drawing/2014/main" id="{05A22E67-EDC6-4AB7-AB0E-C5863F6613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723" y="697447"/>
            <a:ext cx="2583946" cy="94035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0000"/>
          </a:bodyPr>
          <a:lstStyle/>
          <a:p>
            <a:pPr marL="0" marR="0" lvl="0" indent="0" algn="ctr">
              <a:spcAft>
                <a:spcPts val="0"/>
              </a:spcAft>
              <a:buClr>
                <a:schemeClr val="dk1"/>
              </a:buClr>
              <a:buSzPts val="3959"/>
            </a:pPr>
            <a:r>
              <a:rPr lang="en-US" sz="2100" b="1" i="0" u="none" strike="noStrike" kern="1200" cap="none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Ongoing Virtual  Recruitment Events</a:t>
            </a:r>
            <a:endParaRPr lang="en-US" sz="2100" b="1" kern="1200" dirty="0">
              <a:solidFill>
                <a:srgbClr val="002855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8" name="Rectangle 1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4380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2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1567455"/>
            <a:ext cx="21259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554;p62">
            <a:extLst>
              <a:ext uri="{FF2B5EF4-FFF2-40B4-BE49-F238E27FC236}">
                <a16:creationId xmlns:a16="http://schemas.microsoft.com/office/drawing/2014/main" id="{385D669F-EF67-402C-81B1-FC75967526E3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-67985" y="1661976"/>
            <a:ext cx="2959361" cy="324002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92500" lnSpcReduction="10000"/>
          </a:bodyPr>
          <a:lstStyle/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600" i="0" u="none" strike="noStrike" cap="none" dirty="0">
                <a:solidFill>
                  <a:srgbClr val="002855"/>
                </a:solidFill>
                <a:sym typeface="Helvetica Neue"/>
              </a:rPr>
              <a:t>Virtual High school visits</a:t>
            </a: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600" i="0" u="none" strike="noStrike" cap="none" dirty="0">
              <a:solidFill>
                <a:srgbClr val="002855"/>
              </a:solidFill>
              <a:sym typeface="Helvetica Neue"/>
            </a:endParaRP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855"/>
                </a:solidFill>
                <a:sym typeface="Helvetica Neue"/>
              </a:rPr>
              <a:t>Student Programs and Academic Livestream Series </a:t>
            </a: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855"/>
              </a:solidFill>
              <a:sym typeface="Helvetica Neue"/>
            </a:endParaRPr>
          </a:p>
          <a:p>
            <a:pPr marL="400050" indent="-285750">
              <a:spcBef>
                <a:spcPts val="0"/>
              </a:spcBef>
              <a:buClr>
                <a:srgbClr val="FFC000"/>
              </a:buClr>
              <a:buSzPts val="2590"/>
            </a:pPr>
            <a:r>
              <a:rPr lang="en-US" sz="1600" dirty="0">
                <a:solidFill>
                  <a:srgbClr val="002855"/>
                </a:solidFill>
                <a:sym typeface="Helvetica Neue"/>
              </a:rPr>
              <a:t>National and regional online college fairs</a:t>
            </a:r>
          </a:p>
          <a:p>
            <a:pPr marL="114300" marR="0" lvl="0" indent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None/>
            </a:pPr>
            <a:endParaRPr lang="en-US" sz="1600" dirty="0">
              <a:solidFill>
                <a:srgbClr val="002855"/>
              </a:solidFill>
              <a:sym typeface="Helvetica Neue"/>
            </a:endParaRP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855"/>
                </a:solidFill>
                <a:sym typeface="Helvetica Neue"/>
              </a:rPr>
              <a:t>Academic department Zoom chats</a:t>
            </a: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855"/>
              </a:solidFill>
              <a:sym typeface="Helvetica Neue"/>
            </a:endParaRP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855"/>
                </a:solidFill>
                <a:sym typeface="Helvetica Neue"/>
              </a:rPr>
              <a:t>Scheduled phone calls with regional recruiters</a:t>
            </a: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855"/>
              </a:solidFill>
              <a:sym typeface="Helvetica Neue"/>
            </a:endParaRP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855"/>
                </a:solidFill>
                <a:sym typeface="Helvetica Neue"/>
              </a:rPr>
              <a:t>Scheduled phone calls with department faculty and student ambassadors </a:t>
            </a: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002855"/>
              </a:solidFill>
              <a:sym typeface="Helvetica Neue"/>
            </a:endParaRPr>
          </a:p>
          <a:p>
            <a:pPr marL="342900" marR="0" lv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300" dirty="0">
              <a:solidFill>
                <a:srgbClr val="002855"/>
              </a:solidFill>
              <a:sym typeface="Helvetica Neu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E9B6F5-6C2B-4D6D-B692-F65333501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1125" y="78102"/>
            <a:ext cx="3612875" cy="2394982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08674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-1506"/>
            <a:ext cx="4206915" cy="438020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D1273-7138-43D6-9B67-F8E31ECDD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41" r="19529" b="1"/>
          <a:stretch/>
        </p:blipFill>
        <p:spPr>
          <a:xfrm>
            <a:off x="5062605" y="-1"/>
            <a:ext cx="4081395" cy="4241204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EF22933-6D1A-48E0-BDD9-530A3404B652}"/>
              </a:ext>
            </a:extLst>
          </p:cNvPr>
          <p:cNvSpPr txBox="1">
            <a:spLocks/>
          </p:cNvSpPr>
          <p:nvPr/>
        </p:nvSpPr>
        <p:spPr>
          <a:xfrm>
            <a:off x="304800" y="337765"/>
            <a:ext cx="4038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0B31C"/>
                </a:solidFill>
                <a:latin typeface="Arial" charset="0"/>
                <a:ea typeface="Arial" charset="0"/>
                <a:cs typeface="Arial" charset="0"/>
              </a:rPr>
              <a:t>New Student Orientation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07C6F2D-2875-4AF5-B548-2C42BBB61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705" y="1195015"/>
            <a:ext cx="4572000" cy="2932260"/>
          </a:xfrm>
          <a:ln>
            <a:noFill/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Virtual Format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Three Mandatory Steps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Students complete online platform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Students meet with Orientation Leader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Students schedule courses with advisor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8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Other offerings available, such as virtual parent receptions, student-lead games &amp; zoom sessions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endParaRPr lang="en-US" sz="13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lvl="1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13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355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olleges in West Virginia">
            <a:extLst>
              <a:ext uri="{FF2B5EF4-FFF2-40B4-BE49-F238E27FC236}">
                <a16:creationId xmlns:a16="http://schemas.microsoft.com/office/drawing/2014/main" id="{89482D03-30F2-4FE5-87D3-BAD18B9D2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7AE93DE-A810-454E-B419-D6472CCC40AD}"/>
              </a:ext>
            </a:extLst>
          </p:cNvPr>
          <p:cNvSpPr txBox="1">
            <a:spLocks/>
          </p:cNvSpPr>
          <p:nvPr/>
        </p:nvSpPr>
        <p:spPr>
          <a:xfrm>
            <a:off x="304800" y="799396"/>
            <a:ext cx="2808723" cy="3544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2020 First-Time Freshman Class</a:t>
            </a:r>
          </a:p>
          <a:p>
            <a:pPr algn="ctr">
              <a:spcAft>
                <a:spcPts val="600"/>
              </a:spcAft>
            </a:pPr>
            <a:endParaRPr lang="en-US" sz="3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Mid-West 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029" y="1714500"/>
            <a:ext cx="0" cy="17145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7B58D1-8662-4AF2-AAA0-F8E3DFD8A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0029" y="514350"/>
            <a:ext cx="5425371" cy="52387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Applications and Committed Students</a:t>
            </a:r>
          </a:p>
          <a:p>
            <a:pPr lvl="2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CO – 37/1</a:t>
            </a:r>
          </a:p>
          <a:p>
            <a:pPr lvl="2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IL – 218/38</a:t>
            </a:r>
          </a:p>
          <a:p>
            <a:pPr lvl="2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MI – 102/19</a:t>
            </a:r>
          </a:p>
          <a:p>
            <a:pPr lvl="2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OH – 1222/257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Factors Influencing Above States</a:t>
            </a:r>
          </a:p>
          <a:p>
            <a:pPr lvl="2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Cost, COVID-19, Distance, Home-State Measures</a:t>
            </a:r>
          </a:p>
          <a:p>
            <a:pPr lvl="2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Ohio Reciprocity Agreement continues to be an attractive, cost-saving program 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endParaRPr lang="en-US" sz="20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charset="0"/>
              <a:buChar char="•"/>
            </a:pPr>
            <a:endParaRPr lang="en-US" sz="20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659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 txBox="1"/>
          <p:nvPr/>
        </p:nvSpPr>
        <p:spPr>
          <a:xfrm>
            <a:off x="-129977" y="115530"/>
            <a:ext cx="91440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17365D"/>
              </a:buClr>
              <a:buSzPts val="4000"/>
            </a:pPr>
            <a:r>
              <a:rPr lang="en-US" sz="3000" b="1" dirty="0">
                <a:solidFill>
                  <a:srgbClr val="FFC000"/>
                </a:solidFill>
                <a:latin typeface="Arial" panose="020B0604020202020204" pitchFamily="34" charset="0"/>
                <a:ea typeface="Bookman Old Style"/>
                <a:cs typeface="Arial" panose="020B0604020202020204" pitchFamily="34" charset="0"/>
                <a:sym typeface="Bookman Old Style"/>
              </a:rPr>
              <a:t>Preliminary Recruitment Expectations for Fall</a:t>
            </a:r>
            <a:endParaRPr sz="135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Google Shape;239;p34"/>
          <p:cNvSpPr txBox="1"/>
          <p:nvPr/>
        </p:nvSpPr>
        <p:spPr>
          <a:xfrm>
            <a:off x="914400" y="1047750"/>
            <a:ext cx="7477124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85750" indent="-285750">
              <a:lnSpc>
                <a:spcPct val="80000"/>
              </a:lnSpc>
              <a:buClr>
                <a:schemeClr val="bg1"/>
              </a:buClr>
              <a:buSzPts val="204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Regionals are currently developing a virtual contingency plan for fall </a:t>
            </a:r>
          </a:p>
          <a:p>
            <a:pPr marL="285750" indent="-285750">
              <a:lnSpc>
                <a:spcPct val="80000"/>
              </a:lnSpc>
              <a:buClr>
                <a:schemeClr val="bg1"/>
              </a:buClr>
              <a:buSzPts val="2040"/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3F3F3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285750" indent="-285750">
              <a:lnSpc>
                <a:spcPct val="80000"/>
              </a:lnSpc>
              <a:buClr>
                <a:schemeClr val="bg1"/>
              </a:buClr>
              <a:buSzPts val="204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National, regional and high school college fairs are uncertain at this time, although many have moved to virtual formats </a:t>
            </a:r>
          </a:p>
          <a:p>
            <a:pPr lvl="1">
              <a:lnSpc>
                <a:spcPct val="80000"/>
              </a:lnSpc>
              <a:buClr>
                <a:schemeClr val="bg1"/>
              </a:buClr>
              <a:buSzPts val="2040"/>
            </a:pPr>
            <a:endParaRPr lang="en-US" sz="1700" dirty="0">
              <a:solidFill>
                <a:srgbClr val="F3F3F3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285750" indent="-285750">
              <a:lnSpc>
                <a:spcPct val="80000"/>
              </a:lnSpc>
              <a:buClr>
                <a:schemeClr val="bg1"/>
              </a:buClr>
              <a:buSzPts val="204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The Visitors Centers are closed through September 7; the university will release more details later in July for campus visit options </a:t>
            </a:r>
          </a:p>
          <a:p>
            <a:pPr marL="285750" indent="-285750">
              <a:lnSpc>
                <a:spcPct val="80000"/>
              </a:lnSpc>
              <a:buClr>
                <a:schemeClr val="bg1"/>
              </a:buClr>
              <a:buSzPts val="2040"/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3F3F3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285750" indent="-285750">
              <a:lnSpc>
                <a:spcPct val="80000"/>
              </a:lnSpc>
              <a:buClr>
                <a:schemeClr val="bg1"/>
              </a:buClr>
              <a:buSzPts val="204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Plan to continue virtual offerings, including Tour Guide Live, Admissions, and Ask Us Anything series</a:t>
            </a:r>
          </a:p>
          <a:p>
            <a:pPr>
              <a:lnSpc>
                <a:spcPct val="80000"/>
              </a:lnSpc>
              <a:buClr>
                <a:schemeClr val="bg1"/>
              </a:buClr>
              <a:buSzPts val="2040"/>
            </a:pPr>
            <a:endParaRPr lang="en-US" sz="1700" dirty="0">
              <a:solidFill>
                <a:srgbClr val="F3F3F3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285750" indent="-285750">
              <a:lnSpc>
                <a:spcPct val="80000"/>
              </a:lnSpc>
              <a:buClr>
                <a:schemeClr val="bg1"/>
              </a:buClr>
              <a:buSzPts val="204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3F3F3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OGNB phone calls, note cards and other personalized recruitment endeavors are an important part of outreach and recruitment  </a:t>
            </a:r>
          </a:p>
          <a:p>
            <a:pPr>
              <a:lnSpc>
                <a:spcPct val="80000"/>
              </a:lnSpc>
              <a:spcBef>
                <a:spcPts val="281"/>
              </a:spcBef>
              <a:buClr>
                <a:schemeClr val="dk1"/>
              </a:buClr>
              <a:buSzPts val="1870"/>
            </a:pPr>
            <a:endParaRPr sz="1403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>
              <a:lnSpc>
                <a:spcPct val="80000"/>
              </a:lnSpc>
              <a:spcBef>
                <a:spcPts val="306"/>
              </a:spcBef>
              <a:buClr>
                <a:schemeClr val="dk1"/>
              </a:buClr>
              <a:buSzPts val="2040"/>
            </a:pPr>
            <a:endParaRPr sz="153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257175" indent="-127635">
              <a:lnSpc>
                <a:spcPct val="80000"/>
              </a:lnSpc>
              <a:spcBef>
                <a:spcPts val="408"/>
              </a:spcBef>
              <a:buClr>
                <a:schemeClr val="dk1"/>
              </a:buClr>
              <a:buSzPts val="2720"/>
            </a:pPr>
            <a:endParaRPr sz="204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4"/>
          <p:cNvSpPr/>
          <p:nvPr/>
        </p:nvSpPr>
        <p:spPr>
          <a:xfrm rot="10800000">
            <a:off x="-6962927" y="6469847"/>
            <a:ext cx="1752600" cy="571500"/>
          </a:xfrm>
          <a:prstGeom prst="wedgeRectCallout">
            <a:avLst>
              <a:gd name="adj1" fmla="val -19177"/>
              <a:gd name="adj2" fmla="val 70119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4"/>
          <p:cNvSpPr txBox="1"/>
          <p:nvPr/>
        </p:nvSpPr>
        <p:spPr>
          <a:xfrm>
            <a:off x="-6971673" y="6467439"/>
            <a:ext cx="1752601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Submit the FAFSA (Oct 1)</a:t>
            </a:r>
            <a:endParaRPr sz="1350"/>
          </a:p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4"/>
          <p:cNvSpPr/>
          <p:nvPr/>
        </p:nvSpPr>
        <p:spPr>
          <a:xfrm>
            <a:off x="-9474095" y="5285716"/>
            <a:ext cx="1320695" cy="571500"/>
          </a:xfrm>
          <a:prstGeom prst="wedgeRectCallout">
            <a:avLst>
              <a:gd name="adj1" fmla="val 22653"/>
              <a:gd name="adj2" fmla="val 68402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4"/>
          <p:cNvSpPr txBox="1"/>
          <p:nvPr/>
        </p:nvSpPr>
        <p:spPr>
          <a:xfrm>
            <a:off x="-9486900" y="5330028"/>
            <a:ext cx="1447799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Online Application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4"/>
          <p:cNvSpPr/>
          <p:nvPr/>
        </p:nvSpPr>
        <p:spPr>
          <a:xfrm>
            <a:off x="-4933160" y="5329109"/>
            <a:ext cx="1504160" cy="52810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4"/>
          <p:cNvSpPr txBox="1"/>
          <p:nvPr/>
        </p:nvSpPr>
        <p:spPr>
          <a:xfrm>
            <a:off x="-5057381" y="5330028"/>
            <a:ext cx="1752601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Academic Deposit</a:t>
            </a:r>
            <a:endParaRPr sz="1350"/>
          </a:p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4"/>
          <p:cNvSpPr/>
          <p:nvPr/>
        </p:nvSpPr>
        <p:spPr>
          <a:xfrm rot="10800000">
            <a:off x="-3976912" y="6467439"/>
            <a:ext cx="1752600" cy="571500"/>
          </a:xfrm>
          <a:prstGeom prst="wedgeRectCallout">
            <a:avLst>
              <a:gd name="adj1" fmla="val -20752"/>
              <a:gd name="adj2" fmla="val 70431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4"/>
          <p:cNvSpPr txBox="1"/>
          <p:nvPr/>
        </p:nvSpPr>
        <p:spPr>
          <a:xfrm>
            <a:off x="-3962400" y="6467439"/>
            <a:ext cx="1752601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Housing Application</a:t>
            </a:r>
            <a:endParaRPr sz="1350"/>
          </a:p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4"/>
          <p:cNvSpPr/>
          <p:nvPr/>
        </p:nvSpPr>
        <p:spPr>
          <a:xfrm>
            <a:off x="-1948097" y="5294812"/>
            <a:ext cx="1752600" cy="571500"/>
          </a:xfrm>
          <a:prstGeom prst="wedgeRectCallout">
            <a:avLst>
              <a:gd name="adj1" fmla="val -19978"/>
              <a:gd name="adj2" fmla="val 64467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4"/>
          <p:cNvSpPr/>
          <p:nvPr/>
        </p:nvSpPr>
        <p:spPr>
          <a:xfrm rot="10800000">
            <a:off x="-1040567" y="6418916"/>
            <a:ext cx="1752600" cy="610878"/>
          </a:xfrm>
          <a:prstGeom prst="wedgeRectCallout">
            <a:avLst>
              <a:gd name="adj1" fmla="val -19978"/>
              <a:gd name="adj2" fmla="val 64467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4"/>
          <p:cNvSpPr txBox="1"/>
          <p:nvPr/>
        </p:nvSpPr>
        <p:spPr>
          <a:xfrm>
            <a:off x="-1066800" y="6473344"/>
            <a:ext cx="1752601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 dirty="0" err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Orienation</a:t>
            </a:r>
            <a:r>
              <a:rPr lang="en-US" sz="1350" b="1" dirty="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 Registration</a:t>
            </a:r>
            <a:endParaRPr sz="1350" dirty="0"/>
          </a:p>
          <a:p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4"/>
          <p:cNvSpPr/>
          <p:nvPr/>
        </p:nvSpPr>
        <p:spPr>
          <a:xfrm>
            <a:off x="-7677149" y="5329109"/>
            <a:ext cx="1333500" cy="571500"/>
          </a:xfrm>
          <a:prstGeom prst="wedgeRectCallout">
            <a:avLst>
              <a:gd name="adj1" fmla="val 22788"/>
              <a:gd name="adj2" fmla="val 64467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Be Admitted</a:t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236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4"/>
          <p:cNvSpPr/>
          <p:nvPr/>
        </p:nvSpPr>
        <p:spPr>
          <a:xfrm rot="10800000">
            <a:off x="-6962927" y="6469847"/>
            <a:ext cx="1752600" cy="571500"/>
          </a:xfrm>
          <a:prstGeom prst="wedgeRectCallout">
            <a:avLst>
              <a:gd name="adj1" fmla="val -19177"/>
              <a:gd name="adj2" fmla="val 70119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4"/>
          <p:cNvSpPr txBox="1"/>
          <p:nvPr/>
        </p:nvSpPr>
        <p:spPr>
          <a:xfrm>
            <a:off x="-6971673" y="6467439"/>
            <a:ext cx="1752601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Submit the FAFSA (Oct 1)</a:t>
            </a:r>
            <a:endParaRPr sz="1350"/>
          </a:p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4"/>
          <p:cNvSpPr/>
          <p:nvPr/>
        </p:nvSpPr>
        <p:spPr>
          <a:xfrm>
            <a:off x="-9474095" y="5285716"/>
            <a:ext cx="1320695" cy="571500"/>
          </a:xfrm>
          <a:prstGeom prst="wedgeRectCallout">
            <a:avLst>
              <a:gd name="adj1" fmla="val 22653"/>
              <a:gd name="adj2" fmla="val 68402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4"/>
          <p:cNvSpPr txBox="1"/>
          <p:nvPr/>
        </p:nvSpPr>
        <p:spPr>
          <a:xfrm>
            <a:off x="-9486900" y="5330028"/>
            <a:ext cx="1447799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Online Application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4"/>
          <p:cNvSpPr/>
          <p:nvPr/>
        </p:nvSpPr>
        <p:spPr>
          <a:xfrm>
            <a:off x="-4933160" y="5329109"/>
            <a:ext cx="1504160" cy="52810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4"/>
          <p:cNvSpPr txBox="1"/>
          <p:nvPr/>
        </p:nvSpPr>
        <p:spPr>
          <a:xfrm>
            <a:off x="-5057381" y="5330028"/>
            <a:ext cx="1752601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Academic Deposit</a:t>
            </a:r>
            <a:endParaRPr sz="1350"/>
          </a:p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4"/>
          <p:cNvSpPr/>
          <p:nvPr/>
        </p:nvSpPr>
        <p:spPr>
          <a:xfrm rot="10800000">
            <a:off x="-3976912" y="6467439"/>
            <a:ext cx="1752600" cy="571500"/>
          </a:xfrm>
          <a:prstGeom prst="wedgeRectCallout">
            <a:avLst>
              <a:gd name="adj1" fmla="val -20752"/>
              <a:gd name="adj2" fmla="val 70431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4"/>
          <p:cNvSpPr txBox="1"/>
          <p:nvPr/>
        </p:nvSpPr>
        <p:spPr>
          <a:xfrm>
            <a:off x="-3962400" y="6467439"/>
            <a:ext cx="1752601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Housing Application</a:t>
            </a:r>
            <a:endParaRPr sz="1350"/>
          </a:p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4"/>
          <p:cNvSpPr/>
          <p:nvPr/>
        </p:nvSpPr>
        <p:spPr>
          <a:xfrm>
            <a:off x="-1948097" y="5294812"/>
            <a:ext cx="1752600" cy="571500"/>
          </a:xfrm>
          <a:prstGeom prst="wedgeRectCallout">
            <a:avLst>
              <a:gd name="adj1" fmla="val -19978"/>
              <a:gd name="adj2" fmla="val 64467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4"/>
          <p:cNvSpPr/>
          <p:nvPr/>
        </p:nvSpPr>
        <p:spPr>
          <a:xfrm rot="10800000">
            <a:off x="-1040567" y="6418916"/>
            <a:ext cx="1752600" cy="610878"/>
          </a:xfrm>
          <a:prstGeom prst="wedgeRectCallout">
            <a:avLst>
              <a:gd name="adj1" fmla="val -19978"/>
              <a:gd name="adj2" fmla="val 64467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4"/>
          <p:cNvSpPr txBox="1"/>
          <p:nvPr/>
        </p:nvSpPr>
        <p:spPr>
          <a:xfrm>
            <a:off x="-1066800" y="6473344"/>
            <a:ext cx="1752601" cy="69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350" b="1" dirty="0" err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Orienation</a:t>
            </a:r>
            <a:r>
              <a:rPr lang="en-US" sz="1350" b="1" dirty="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 Registration</a:t>
            </a:r>
            <a:endParaRPr sz="1350" dirty="0"/>
          </a:p>
          <a:p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4"/>
          <p:cNvSpPr/>
          <p:nvPr/>
        </p:nvSpPr>
        <p:spPr>
          <a:xfrm>
            <a:off x="-7677149" y="5329109"/>
            <a:ext cx="1333500" cy="571500"/>
          </a:xfrm>
          <a:prstGeom prst="wedgeRectCallout">
            <a:avLst>
              <a:gd name="adj1" fmla="val 22788"/>
              <a:gd name="adj2" fmla="val 64467"/>
            </a:avLst>
          </a:prstGeom>
          <a:solidFill>
            <a:srgbClr val="D8D8D8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350" b="1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Be Admitted</a:t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553;p62">
            <a:extLst>
              <a:ext uri="{FF2B5EF4-FFF2-40B4-BE49-F238E27FC236}">
                <a16:creationId xmlns:a16="http://schemas.microsoft.com/office/drawing/2014/main" id="{97FC26E9-D9DA-4A59-85C9-226890A5B7E1}"/>
              </a:ext>
            </a:extLst>
          </p:cNvPr>
          <p:cNvSpPr txBox="1">
            <a:spLocks/>
          </p:cNvSpPr>
          <p:nvPr/>
        </p:nvSpPr>
        <p:spPr>
          <a:xfrm>
            <a:off x="-768619" y="37457"/>
            <a:ext cx="10995537" cy="9941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  <a:buClr>
                <a:schemeClr val="dk1"/>
              </a:buClr>
              <a:buSzPts val="3959"/>
            </a:pPr>
            <a:r>
              <a:rPr lang="en-US" sz="41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On-campus Expectations</a:t>
            </a:r>
          </a:p>
        </p:txBody>
      </p:sp>
      <p:sp>
        <p:nvSpPr>
          <p:cNvPr id="17" name="Google Shape;554;p62">
            <a:extLst>
              <a:ext uri="{FF2B5EF4-FFF2-40B4-BE49-F238E27FC236}">
                <a16:creationId xmlns:a16="http://schemas.microsoft.com/office/drawing/2014/main" id="{8348E1CE-C434-4975-A5C6-5F52CC07440B}"/>
              </a:ext>
            </a:extLst>
          </p:cNvPr>
          <p:cNvSpPr txBox="1">
            <a:spLocks/>
          </p:cNvSpPr>
          <p:nvPr/>
        </p:nvSpPr>
        <p:spPr>
          <a:xfrm>
            <a:off x="304800" y="742950"/>
            <a:ext cx="7629501" cy="388620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Classes start August 19; on-campus instruction ends November 24 and students transition to completing the term remotely</a:t>
            </a: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Classes will be a mix of in-person, hybrid and online formats</a:t>
            </a: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Planning around testing, campus density, PPE, COVID isolation will guide decisions</a:t>
            </a: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Masks will be required in classrooms</a:t>
            </a:r>
          </a:p>
          <a:p>
            <a:pPr marL="114300" indent="0">
              <a:spcBef>
                <a:spcPts val="0"/>
              </a:spcBef>
              <a:buClr>
                <a:srgbClr val="FFC000"/>
              </a:buClr>
              <a:buSzPts val="2590"/>
              <a:buNone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Classroom density goal is 50%</a:t>
            </a: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On-campus quarantine will be in effect for positive student cases</a:t>
            </a: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Student wellness and organizations will be provided with guidelines to create the best possible student experience</a:t>
            </a:r>
          </a:p>
          <a:p>
            <a:pPr marL="342900">
              <a:spcBef>
                <a:spcPts val="0"/>
              </a:spcBef>
              <a:buClr>
                <a:srgbClr val="FFC000"/>
              </a:buClr>
              <a:buSzPts val="259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114300" indent="0">
              <a:spcBef>
                <a:spcPts val="0"/>
              </a:spcBef>
              <a:buClr>
                <a:srgbClr val="FFC000"/>
              </a:buClr>
              <a:buSzPts val="2590"/>
              <a:buNone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95739119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WVUBrand.thmx</Template>
  <TotalTime>4814</TotalTime>
  <Words>540</Words>
  <Application>Microsoft Office PowerPoint</Application>
  <PresentationFormat>On-screen Show (16:9)</PresentationFormat>
  <Paragraphs>135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Arial</vt:lpstr>
      <vt:lpstr>Bookman Old Style</vt:lpstr>
      <vt:lpstr>Calibri</vt:lpstr>
      <vt:lpstr>Calibri Light</vt:lpstr>
      <vt:lpstr>Garamond</vt:lpstr>
      <vt:lpstr>Helvetica Neue</vt:lpstr>
      <vt:lpstr>Noto Sans Symbols</vt:lpstr>
      <vt:lpstr>Times New Roman</vt:lpstr>
      <vt:lpstr>Wingdings</vt:lpstr>
      <vt:lpstr>1_Custom Design</vt:lpstr>
      <vt:lpstr>5_Custom Design</vt:lpstr>
      <vt:lpstr>2_Custom Design</vt:lpstr>
      <vt:lpstr>Custom Design</vt:lpstr>
      <vt:lpstr>3_Custom Design</vt:lpstr>
      <vt:lpstr>4_Custom Design</vt:lpstr>
      <vt:lpstr>PowerPoint Presentation</vt:lpstr>
      <vt:lpstr>PowerPoint Presentation</vt:lpstr>
      <vt:lpstr>PowerPoint Presentation</vt:lpstr>
      <vt:lpstr>Admitted Students Livestream Series – Offered Late Spring </vt:lpstr>
      <vt:lpstr>Ongoing Virtual  Recruitment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West Virginia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Chris Schwer</dc:creator>
  <cp:keywords/>
  <dc:description/>
  <cp:lastModifiedBy>Kimberly McCarty</cp:lastModifiedBy>
  <cp:revision>201</cp:revision>
  <cp:lastPrinted>2020-05-07T19:19:15Z</cp:lastPrinted>
  <dcterms:created xsi:type="dcterms:W3CDTF">2011-03-24T20:59:43Z</dcterms:created>
  <dcterms:modified xsi:type="dcterms:W3CDTF">2020-06-15T17:33:26Z</dcterms:modified>
  <cp:category/>
</cp:coreProperties>
</file>